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0C06-7C0D-42DB-B7F7-968190501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62CCA-71E5-4DC2-B5AE-922CEB830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D0740-CDAB-495F-93B2-CEE8E754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C1323-E4F1-431C-AA99-07E84535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40D7D-5B93-4C4B-BBDA-C1CD62669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547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1B53-86D4-43A3-ABD5-BEBC2CA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B785C-F2C7-473A-9155-3EDC77E8C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1AC16-D1DD-47CE-86E6-6C5D11E6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09C4F-9694-48AD-9B86-AD58CF5C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168DD-98AA-4FD8-9E94-970A29F04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958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C45572-4CAF-460D-9A7F-B155563BB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B9807-BBF2-4AC8-B216-3B690709E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837BD-32C5-49D9-B6C4-A376E2E50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1E15-A714-4E81-9093-C9246FDFD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68D45-928C-46DE-A2C6-2442D50B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62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064DE-FAA6-4CA9-A65D-0E57AB9A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4273-E538-4069-8009-004CAE15A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384EE-319A-46F8-A4A2-A2FD674A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2CE32-D639-43F9-99E6-7DD48E68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B5F65-C861-4B0A-B929-1F279119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048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77FE-A78C-4D4D-A8FD-F04A1FC16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FD0F-B1C6-433A-AB67-8885A26E9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38EDA-832E-428C-9E8C-49C8C55B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CABD-0267-4497-988E-39A62CD8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ED7AA-C3CC-4D89-A301-0170504BB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393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33FC3-6B27-4B54-B81E-1752F377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9FD89-70A4-44C2-A525-EC8572C79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FC50E-CCFE-46B0-9100-DEEF9964B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F0E81-9F8D-486C-AF2B-A20495A6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23D9B-C035-4DA7-8C96-794A85D5E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2525C-9454-47C7-BD0D-E5DE93A8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611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DB18F-7E00-4B3F-A877-51CAFF411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D4E79-9A25-4062-AAF4-B73C3DAD1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AE3CF-8498-42D3-8F24-70ADCB6FD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4C911-4D98-4FCC-BB8F-3725A408C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CBD1E-3B51-4882-9400-E4073D1C2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76334-669E-47B9-9C30-0AD35B83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0290B5-19B4-4885-80AC-9114DABC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B2264-9D29-4473-94DC-59FC5189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000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65CC-2AB0-4DCF-9D87-2F8268C9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4106D-C469-4A1C-B023-C93E05DB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595B46-239C-4AED-816B-094DBBA1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DD7BA-0363-4B6C-8816-DE41CAFC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320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B4B459-27D7-4D57-9D9C-DDE7E93D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694A8-60FD-4618-ACED-05D356A1C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EAE62-F036-4CC4-9FA7-DDC88054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90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6913A-9AC7-4B9A-8321-2F0F2FC9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10687-1D46-4EEF-AEFD-1E77D0B01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64886-ECC5-4E5D-B02B-C998A13A8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8AACD-41A1-4A1D-83D7-7B764DE1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2FEA7-55D3-4071-8E54-7604ACFF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A7A65-8A33-4DBE-9877-D319A51C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988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DFC46-BD5C-4974-ABE8-10F8A970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E9D6D-8AD0-48C8-83FE-93EF98561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7F87BA-4656-4A23-998F-45E66D23D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64CAC-23B7-45A0-B7A6-6226EBC8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927AE-1006-4D62-9B55-001DA604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A6714-B7D4-4CFB-8FF2-8768C80F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475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71277-A80C-4756-8E83-8A79C183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F39DD-23DD-40FE-BBEA-E28CBDD41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1F489-7BB6-4465-B2E0-8FD20EDAA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1DA06-7A31-4CE8-9BAA-75B2CF6BB836}" type="datetimeFigureOut">
              <a:rPr lang="sl-SI" smtClean="0"/>
              <a:t>11.4.2020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1FB17-AD38-4EB9-ABA6-EE98AD7A9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08C18-1081-4406-AFF7-C20AB4162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20F6-357C-416E-A834-7529F8797F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855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E515F9-6996-47A4-B570-23E3160F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</p:spPr>
        <p:txBody>
          <a:bodyPr>
            <a:noAutofit/>
          </a:bodyPr>
          <a:lstStyle/>
          <a:p>
            <a:r>
              <a:rPr lang="sl-SI" sz="2800" b="1" dirty="0">
                <a:solidFill>
                  <a:srgbClr val="FF0000"/>
                </a:solidFill>
                <a:latin typeface="+mn-lt"/>
              </a:rPr>
              <a:t>PREVZETE BESEDE srečujemo jih v NUB - strokovnih besedilih)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6D062B-6389-4124-99E0-B26948EE9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512"/>
            <a:ext cx="10515600" cy="519545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sl-SI" b="1" u="sng" dirty="0">
                <a:solidFill>
                  <a:srgbClr val="FF0000"/>
                </a:solidFill>
              </a:rPr>
              <a:t>Domače besede</a:t>
            </a:r>
            <a:r>
              <a:rPr lang="sl-SI" b="1" dirty="0">
                <a:solidFill>
                  <a:srgbClr val="FF0000"/>
                </a:solidFill>
              </a:rPr>
              <a:t>: </a:t>
            </a:r>
            <a:r>
              <a:rPr lang="sl-SI" b="1" dirty="0">
                <a:solidFill>
                  <a:srgbClr val="7030A0"/>
                </a:solidFill>
              </a:rPr>
              <a:t>v slovenščini so se ohranile iz prajezika ali pa so nastale v slovenščini.</a:t>
            </a:r>
          </a:p>
          <a:p>
            <a:pPr marL="514350" indent="-514350">
              <a:buAutoNum type="arabicPeriod"/>
            </a:pPr>
            <a:r>
              <a:rPr lang="sl-SI" b="1" u="sng" dirty="0">
                <a:solidFill>
                  <a:srgbClr val="FF0000"/>
                </a:solidFill>
              </a:rPr>
              <a:t>Prevzete besede</a:t>
            </a:r>
            <a:r>
              <a:rPr lang="sl-SI" b="1" dirty="0">
                <a:solidFill>
                  <a:srgbClr val="7030A0"/>
                </a:solidFill>
              </a:rPr>
              <a:t>: v slovenščino so prišle </a:t>
            </a:r>
            <a:r>
              <a:rPr lang="sl-SI" b="1" u="sng" dirty="0">
                <a:solidFill>
                  <a:srgbClr val="7030A0"/>
                </a:solidFill>
              </a:rPr>
              <a:t>iz drugih jezikov </a:t>
            </a:r>
            <a:r>
              <a:rPr lang="sl-SI" b="1" dirty="0">
                <a:solidFill>
                  <a:srgbClr val="7030A0"/>
                </a:solidFill>
              </a:rPr>
              <a:t>hkrati z novimi predmeti in pojmi.</a:t>
            </a:r>
          </a:p>
          <a:p>
            <a:pPr marL="0" indent="0">
              <a:buNone/>
            </a:pPr>
            <a:endParaRPr lang="sl-SI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Pravila pisanja prevzetih besed: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C00000"/>
                </a:solidFill>
              </a:rPr>
              <a:t>Če imaš možnost izbire, </a:t>
            </a:r>
            <a:r>
              <a:rPr lang="sl-SI" sz="2400" b="1" u="sng" dirty="0">
                <a:solidFill>
                  <a:srgbClr val="C00000"/>
                </a:solidFill>
              </a:rPr>
              <a:t>vedno</a:t>
            </a:r>
            <a:r>
              <a:rPr lang="sl-SI" sz="2400" b="1" dirty="0">
                <a:solidFill>
                  <a:srgbClr val="C00000"/>
                </a:solidFill>
              </a:rPr>
              <a:t> uporabi </a:t>
            </a:r>
            <a:r>
              <a:rPr lang="sl-SI" sz="2400" b="1" u="sng" dirty="0">
                <a:solidFill>
                  <a:srgbClr val="C00000"/>
                </a:solidFill>
              </a:rPr>
              <a:t>domačo besedo!</a:t>
            </a:r>
          </a:p>
          <a:p>
            <a:pPr marL="0" indent="0">
              <a:buNone/>
            </a:pPr>
            <a:endParaRPr lang="sl-SI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rgbClr val="00B050"/>
                </a:solidFill>
              </a:rPr>
              <a:t>    </a:t>
            </a:r>
            <a:r>
              <a:rPr lang="sl-SI" sz="2400" b="1" u="sng" dirty="0">
                <a:solidFill>
                  <a:srgbClr val="FF0000"/>
                </a:solidFill>
              </a:rPr>
              <a:t>Občna imena       po slovensko</a:t>
            </a:r>
            <a:r>
              <a:rPr lang="sl-SI" sz="2400" b="1" dirty="0">
                <a:solidFill>
                  <a:srgbClr val="FF0000"/>
                </a:solidFill>
              </a:rPr>
              <a:t> </a:t>
            </a:r>
            <a:r>
              <a:rPr lang="sl-SI" sz="2400" b="1" dirty="0">
                <a:solidFill>
                  <a:srgbClr val="7030A0"/>
                </a:solidFill>
              </a:rPr>
              <a:t>(computer – bolje računalnik, pizza – pica, coca cola – kokakola) 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Izjeme: - mednarodna glasbena imena (adagio, forte ...) 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 -  imen vozil (peugeot, renault ...) 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  </a:t>
            </a:r>
            <a:r>
              <a:rPr lang="sl-SI" sz="2400" b="1" u="sng" dirty="0">
                <a:solidFill>
                  <a:srgbClr val="FF0000"/>
                </a:solidFill>
              </a:rPr>
              <a:t>Lastna imena</a:t>
            </a:r>
            <a:r>
              <a:rPr lang="sl-SI" sz="24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 - </a:t>
            </a:r>
            <a:r>
              <a:rPr lang="sl-SI" sz="2400" b="1" u="sng" dirty="0">
                <a:solidFill>
                  <a:srgbClr val="FF0000"/>
                </a:solidFill>
              </a:rPr>
              <a:t>osebna imena          po tuje </a:t>
            </a:r>
            <a:r>
              <a:rPr lang="sl-SI" sz="2400" b="1" dirty="0">
                <a:solidFill>
                  <a:srgbClr val="7030A0"/>
                </a:solidFill>
              </a:rPr>
              <a:t>(Shakespeare in ne  Šekspir) 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Izjeme: Krištof Kolumb, Frančišek Asiški, Martin Luter...) Ta imena so nam že dolgo znana, smo jih „udomačili“.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 - </a:t>
            </a:r>
            <a:r>
              <a:rPr lang="sl-SI" sz="2400" b="1" u="sng" dirty="0">
                <a:solidFill>
                  <a:srgbClr val="FF0000"/>
                </a:solidFill>
              </a:rPr>
              <a:t>zemljepisna lastna imena</a:t>
            </a:r>
            <a:endParaRPr lang="sl-SI" sz="24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- celine in države    po slovensko (Avstralija, Evropa ...; Švedska, Nemčija ...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- imena krajev    po tuje  (New York, Washington, Sydney ...)     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Izjeme: Praga, Dunaj, Rim, Varšava ... Ti kraji so nam bliže, smo jih „udomačili“.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 - </a:t>
            </a:r>
            <a:r>
              <a:rPr lang="sl-SI" sz="2400" b="1" u="sng" dirty="0">
                <a:solidFill>
                  <a:srgbClr val="FF0000"/>
                </a:solidFill>
              </a:rPr>
              <a:t>stvarna lastna imena        </a:t>
            </a:r>
            <a:r>
              <a:rPr lang="sl-SI" sz="2400" b="1" dirty="0">
                <a:solidFill>
                  <a:srgbClr val="FF0000"/>
                </a:solidFill>
              </a:rPr>
              <a:t>po </a:t>
            </a:r>
            <a:r>
              <a:rPr lang="sl-SI" sz="2400" b="1" u="sng" dirty="0">
                <a:solidFill>
                  <a:srgbClr val="FF0000"/>
                </a:solidFill>
              </a:rPr>
              <a:t>slovensko</a:t>
            </a:r>
            <a:r>
              <a:rPr lang="sl-SI" sz="2400" b="1" dirty="0">
                <a:solidFill>
                  <a:srgbClr val="FF0000"/>
                </a:solidFill>
              </a:rPr>
              <a:t> </a:t>
            </a:r>
            <a:r>
              <a:rPr lang="sl-SI" sz="2400" b="1" dirty="0">
                <a:solidFill>
                  <a:srgbClr val="7030A0"/>
                </a:solidFill>
              </a:rPr>
              <a:t>(United Nations Organization – raje Organizacija združenih narodov,  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White house – raje Bela hiša …)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Izjeme: imena časopisov in podjetij      po tuje: Google, Apple, McDonald‘s ...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B5B0D54-ACC4-40C9-82AF-6FEA3503A030}"/>
              </a:ext>
            </a:extLst>
          </p:cNvPr>
          <p:cNvCxnSpPr/>
          <p:nvPr/>
        </p:nvCxnSpPr>
        <p:spPr>
          <a:xfrm>
            <a:off x="2024109" y="2743200"/>
            <a:ext cx="168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A362E65-6ED4-4847-9FEA-9F9B0B5F4B1E}"/>
              </a:ext>
            </a:extLst>
          </p:cNvPr>
          <p:cNvCxnSpPr/>
          <p:nvPr/>
        </p:nvCxnSpPr>
        <p:spPr>
          <a:xfrm>
            <a:off x="2108446" y="3781887"/>
            <a:ext cx="2707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5C85CA-F7F7-4941-AEA8-806BB5E28F10}"/>
              </a:ext>
            </a:extLst>
          </p:cNvPr>
          <p:cNvCxnSpPr/>
          <p:nvPr/>
        </p:nvCxnSpPr>
        <p:spPr>
          <a:xfrm>
            <a:off x="2379216" y="4598633"/>
            <a:ext cx="1953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29C1D7-112B-41F1-B874-71860E9E3FCD}"/>
              </a:ext>
            </a:extLst>
          </p:cNvPr>
          <p:cNvCxnSpPr/>
          <p:nvPr/>
        </p:nvCxnSpPr>
        <p:spPr>
          <a:xfrm>
            <a:off x="2243831" y="4891596"/>
            <a:ext cx="1353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B8349B4-4114-45E5-B9BC-BA0714B3253F}"/>
              </a:ext>
            </a:extLst>
          </p:cNvPr>
          <p:cNvCxnSpPr/>
          <p:nvPr/>
        </p:nvCxnSpPr>
        <p:spPr>
          <a:xfrm>
            <a:off x="2574524" y="5388746"/>
            <a:ext cx="2041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1BA3EBE-5887-4B90-A4B9-775104AAC2E9}"/>
              </a:ext>
            </a:extLst>
          </p:cNvPr>
          <p:cNvCxnSpPr/>
          <p:nvPr/>
        </p:nvCxnSpPr>
        <p:spPr>
          <a:xfrm>
            <a:off x="3391270" y="5956917"/>
            <a:ext cx="213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03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239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PREVZETE BESEDE srečujemo jih v NUB - strokovnih besedilih)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PREVZETE BESEDE</dc:title>
  <dc:creator>Marko</dc:creator>
  <cp:lastModifiedBy>Marko Kosmač</cp:lastModifiedBy>
  <cp:revision>23</cp:revision>
  <dcterms:created xsi:type="dcterms:W3CDTF">2017-10-09T19:26:44Z</dcterms:created>
  <dcterms:modified xsi:type="dcterms:W3CDTF">2020-04-11T18:00:13Z</dcterms:modified>
</cp:coreProperties>
</file>