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A18C-6F47-4CD7-AB0B-4ACB105739EA}" type="datetimeFigureOut">
              <a:rPr lang="sl-SI" smtClean="0"/>
              <a:pPr/>
              <a:t>3.4.2020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7DEF-592D-46A9-ADBF-422AA324549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A18C-6F47-4CD7-AB0B-4ACB105739EA}" type="datetimeFigureOut">
              <a:rPr lang="sl-SI" smtClean="0"/>
              <a:pPr/>
              <a:t>3.4.2020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7DEF-592D-46A9-ADBF-422AA324549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A18C-6F47-4CD7-AB0B-4ACB105739EA}" type="datetimeFigureOut">
              <a:rPr lang="sl-SI" smtClean="0"/>
              <a:pPr/>
              <a:t>3.4.2020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7DEF-592D-46A9-ADBF-422AA324549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A18C-6F47-4CD7-AB0B-4ACB105739EA}" type="datetimeFigureOut">
              <a:rPr lang="sl-SI" smtClean="0"/>
              <a:pPr/>
              <a:t>3.4.2020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7DEF-592D-46A9-ADBF-422AA324549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A18C-6F47-4CD7-AB0B-4ACB105739EA}" type="datetimeFigureOut">
              <a:rPr lang="sl-SI" smtClean="0"/>
              <a:pPr/>
              <a:t>3.4.2020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7DEF-592D-46A9-ADBF-422AA324549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A18C-6F47-4CD7-AB0B-4ACB105739EA}" type="datetimeFigureOut">
              <a:rPr lang="sl-SI" smtClean="0"/>
              <a:pPr/>
              <a:t>3.4.2020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7DEF-592D-46A9-ADBF-422AA324549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A18C-6F47-4CD7-AB0B-4ACB105739EA}" type="datetimeFigureOut">
              <a:rPr lang="sl-SI" smtClean="0"/>
              <a:pPr/>
              <a:t>3.4.2020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7DEF-592D-46A9-ADBF-422AA324549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A18C-6F47-4CD7-AB0B-4ACB105739EA}" type="datetimeFigureOut">
              <a:rPr lang="sl-SI" smtClean="0"/>
              <a:pPr/>
              <a:t>3.4.2020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7DEF-592D-46A9-ADBF-422AA324549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A18C-6F47-4CD7-AB0B-4ACB105739EA}" type="datetimeFigureOut">
              <a:rPr lang="sl-SI" smtClean="0"/>
              <a:pPr/>
              <a:t>3.4.2020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7DEF-592D-46A9-ADBF-422AA324549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A18C-6F47-4CD7-AB0B-4ACB105739EA}" type="datetimeFigureOut">
              <a:rPr lang="sl-SI" smtClean="0"/>
              <a:pPr/>
              <a:t>3.4.2020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7DEF-592D-46A9-ADBF-422AA324549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A18C-6F47-4CD7-AB0B-4ACB105739EA}" type="datetimeFigureOut">
              <a:rPr lang="sl-SI" smtClean="0"/>
              <a:pPr/>
              <a:t>3.4.2020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87DEF-592D-46A9-ADBF-422AA324549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4A18C-6F47-4CD7-AB0B-4ACB105739EA}" type="datetimeFigureOut">
              <a:rPr lang="sl-SI" smtClean="0"/>
              <a:pPr/>
              <a:t>3.4.2020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87DEF-592D-46A9-ADBF-422AA324549B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52121"/>
            <a:ext cx="8229600" cy="511156"/>
          </a:xfrm>
        </p:spPr>
        <p:txBody>
          <a:bodyPr>
            <a:normAutofit/>
          </a:bodyPr>
          <a:lstStyle/>
          <a:p>
            <a:r>
              <a:rPr lang="sl-SI" sz="2000" b="1" dirty="0">
                <a:solidFill>
                  <a:srgbClr val="FF0000"/>
                </a:solidFill>
              </a:rPr>
              <a:t>FUNKCIJSKE ZVRSTI jezika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l-SI" sz="2000" b="1" dirty="0"/>
              <a:t>Glede na funkcijske zvrsti (glede na vlogo/funkcijo, ki jo jezik opravlja) delimo </a:t>
            </a:r>
            <a:r>
              <a:rPr lang="sl-SI" sz="2000" b="1" dirty="0">
                <a:solidFill>
                  <a:srgbClr val="FF0000"/>
                </a:solidFill>
              </a:rPr>
              <a:t>slovenski jezik </a:t>
            </a:r>
            <a:r>
              <a:rPr lang="sl-SI" sz="2000" b="1" dirty="0"/>
              <a:t>na:</a:t>
            </a:r>
          </a:p>
          <a:p>
            <a:pPr>
              <a:buNone/>
            </a:pPr>
            <a:r>
              <a:rPr lang="sl-SI" sz="2000" b="1" dirty="0"/>
              <a:t>   a)  </a:t>
            </a:r>
            <a:r>
              <a:rPr lang="sl-SI" sz="2000" b="1" dirty="0">
                <a:solidFill>
                  <a:srgbClr val="FF0000"/>
                </a:solidFill>
              </a:rPr>
              <a:t>UMETNOSTNI</a:t>
            </a:r>
            <a:r>
              <a:rPr lang="sl-SI" sz="2000" b="1" dirty="0"/>
              <a:t> </a:t>
            </a:r>
            <a:r>
              <a:rPr lang="sl-SI" sz="2000" b="1" dirty="0">
                <a:solidFill>
                  <a:srgbClr val="FF0000"/>
                </a:solidFill>
              </a:rPr>
              <a:t>JEZIK</a:t>
            </a:r>
            <a:r>
              <a:rPr lang="sl-SI" sz="2000" b="1" dirty="0"/>
              <a:t> : poezija, proza, dramatika (besedila v berilo)</a:t>
            </a:r>
          </a:p>
          <a:p>
            <a:pPr>
              <a:buNone/>
            </a:pPr>
            <a:r>
              <a:rPr lang="sl-SI" sz="2000" b="1" dirty="0"/>
              <a:t>   b)  </a:t>
            </a:r>
            <a:r>
              <a:rPr lang="sl-SI" sz="2000" b="1" dirty="0">
                <a:solidFill>
                  <a:srgbClr val="FF0000"/>
                </a:solidFill>
              </a:rPr>
              <a:t>NEUMETNOSTNI JEZIK: </a:t>
            </a:r>
            <a:r>
              <a:rPr lang="sl-SI" sz="2000" b="1" dirty="0"/>
              <a:t>(besedila v DZ), ki se deli na:</a:t>
            </a:r>
            <a:endParaRPr lang="sl-SI" sz="20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sl-SI" sz="2000" b="1" dirty="0"/>
              <a:t>          1.</a:t>
            </a:r>
            <a:r>
              <a:rPr lang="sl-SI" sz="2000" b="1" dirty="0">
                <a:solidFill>
                  <a:srgbClr val="FF0000"/>
                </a:solidFill>
              </a:rPr>
              <a:t> praktično sporazumevalni j.</a:t>
            </a:r>
            <a:r>
              <a:rPr lang="sl-SI" sz="2000" b="1" dirty="0"/>
              <a:t>: pisma, razglednice, SMS-sporočila ...  </a:t>
            </a:r>
          </a:p>
          <a:p>
            <a:pPr>
              <a:buNone/>
            </a:pPr>
            <a:r>
              <a:rPr lang="sl-SI" sz="2000" b="1" dirty="0"/>
              <a:t>           vsakdanje teme; sporočevalec je lahko </a:t>
            </a:r>
            <a:r>
              <a:rPr lang="sl-SI" sz="2000" b="1" u="sng" dirty="0"/>
              <a:t>vsakdo</a:t>
            </a:r>
            <a:r>
              <a:rPr lang="sl-SI" sz="2000" b="1" dirty="0"/>
              <a:t>; besedila so zasebna in </a:t>
            </a:r>
          </a:p>
          <a:p>
            <a:pPr>
              <a:buNone/>
            </a:pPr>
            <a:r>
              <a:rPr lang="sl-SI" sz="2000" b="1" dirty="0"/>
              <a:t>           največkrat subjektivna,</a:t>
            </a:r>
          </a:p>
          <a:p>
            <a:pPr>
              <a:buNone/>
            </a:pPr>
            <a:r>
              <a:rPr lang="sl-SI" sz="2000" b="1" dirty="0"/>
              <a:t>          2. </a:t>
            </a:r>
            <a:r>
              <a:rPr lang="sl-SI" sz="2000" b="1" dirty="0">
                <a:solidFill>
                  <a:srgbClr val="FF0000"/>
                </a:solidFill>
              </a:rPr>
              <a:t>publicistični</a:t>
            </a:r>
            <a:r>
              <a:rPr lang="sl-SI" sz="2000" b="1" dirty="0"/>
              <a:t>: časopisni članki, intervjuji, reportaže ..., pišejo jih </a:t>
            </a:r>
            <a:r>
              <a:rPr lang="sl-SI" sz="2000" b="1" u="sng" dirty="0"/>
              <a:t>novinarji</a:t>
            </a:r>
            <a:r>
              <a:rPr lang="sl-SI" sz="2000" b="1" dirty="0"/>
              <a:t>; besedila so javna; objavljena so v množičnih občilih,</a:t>
            </a:r>
          </a:p>
          <a:p>
            <a:pPr>
              <a:buNone/>
            </a:pPr>
            <a:r>
              <a:rPr lang="sl-SI" sz="2000" b="1" dirty="0"/>
              <a:t>          3. </a:t>
            </a:r>
            <a:r>
              <a:rPr lang="sl-SI" sz="2000" b="1" dirty="0">
                <a:solidFill>
                  <a:srgbClr val="FF0000"/>
                </a:solidFill>
              </a:rPr>
              <a:t>strokovni</a:t>
            </a:r>
            <a:r>
              <a:rPr lang="sl-SI" sz="2000" b="1" dirty="0"/>
              <a:t>: besedila v učbenikih, poljudnoznanstveni članki, strokovna</a:t>
            </a:r>
          </a:p>
          <a:p>
            <a:pPr>
              <a:buNone/>
            </a:pPr>
            <a:r>
              <a:rPr lang="sl-SI" sz="2000" b="1" dirty="0"/>
              <a:t>           besedila ...; pišeji jih </a:t>
            </a:r>
            <a:r>
              <a:rPr lang="sl-SI" sz="2000" b="1" u="sng" dirty="0"/>
              <a:t>strokovnjaki</a:t>
            </a:r>
            <a:r>
              <a:rPr lang="sl-SI" sz="2000" b="1" dirty="0"/>
              <a:t> (zdravniki, biologi, fiziki ...) besedila so</a:t>
            </a:r>
          </a:p>
          <a:p>
            <a:pPr>
              <a:buNone/>
            </a:pPr>
            <a:r>
              <a:rPr lang="sl-SI" sz="2000" b="1" dirty="0"/>
              <a:t>           javna in objektivna,</a:t>
            </a:r>
          </a:p>
          <a:p>
            <a:pPr>
              <a:buNone/>
            </a:pPr>
            <a:r>
              <a:rPr lang="sl-SI" sz="2000" b="1" dirty="0"/>
              <a:t>          4. </a:t>
            </a:r>
            <a:r>
              <a:rPr lang="sl-SI" sz="2000" b="1" dirty="0">
                <a:solidFill>
                  <a:srgbClr val="FF0000"/>
                </a:solidFill>
              </a:rPr>
              <a:t>uradovalni</a:t>
            </a:r>
            <a:r>
              <a:rPr lang="sl-SI" sz="2000" b="1" dirty="0"/>
              <a:t>:  prošnje, obrazci, potrdila, pogodbe ...; so zasebna, z </a:t>
            </a:r>
          </a:p>
          <a:p>
            <a:pPr>
              <a:buNone/>
            </a:pPr>
            <a:r>
              <a:rPr lang="sl-SI" sz="2000" b="1" dirty="0"/>
              <a:t>               njimi </a:t>
            </a:r>
            <a:r>
              <a:rPr lang="sl-SI" sz="2000" b="1" u="sng" dirty="0"/>
              <a:t>stranka posluje z ustanovo </a:t>
            </a:r>
            <a:r>
              <a:rPr lang="sl-SI" sz="2000" b="1" dirty="0"/>
              <a:t>ali obratno; </a:t>
            </a:r>
            <a:r>
              <a:rPr lang="sl-SI" sz="2000" b="1"/>
              <a:t>so objektivna.</a:t>
            </a:r>
            <a:endParaRPr lang="sl-SI" sz="2000" b="1" dirty="0"/>
          </a:p>
          <a:p>
            <a:pPr>
              <a:buNone/>
            </a:pPr>
            <a:r>
              <a:rPr lang="sl-SI" sz="2000" b="1" dirty="0"/>
              <a:t>     </a:t>
            </a:r>
          </a:p>
          <a:p>
            <a:endParaRPr lang="sl-SI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175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FUNKCIJSKE ZVRSTI jezika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FUNKCIJSKE ZVRSTI</dc:title>
  <dc:creator>Marko</dc:creator>
  <cp:lastModifiedBy>Marko Kosmač</cp:lastModifiedBy>
  <cp:revision>19</cp:revision>
  <dcterms:created xsi:type="dcterms:W3CDTF">2014-01-21T15:44:31Z</dcterms:created>
  <dcterms:modified xsi:type="dcterms:W3CDTF">2020-04-03T17:15:19Z</dcterms:modified>
</cp:coreProperties>
</file>